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0" r:id="rId3"/>
    <p:sldId id="271" r:id="rId4"/>
    <p:sldId id="272" r:id="rId5"/>
    <p:sldId id="273" r:id="rId6"/>
    <p:sldId id="274" r:id="rId8"/>
    <p:sldId id="275" r:id="rId9"/>
    <p:sldId id="276" r:id="rId10"/>
    <p:sldId id="277" r:id="rId11"/>
    <p:sldId id="258" r:id="rId12"/>
    <p:sldId id="260" r:id="rId13"/>
    <p:sldId id="262" r:id="rId14"/>
    <p:sldId id="27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05B57-AC97-423B-B243-283EEFDA9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05B57-AC97-423B-B243-283EEFDA9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05B57-AC97-423B-B243-283EEFDA9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05B57-AC97-423B-B243-283EEFDA9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05B57-AC97-423B-B243-283EEFDA9C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9.wdp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0.wdp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jpeg"/><Relationship Id="rId2" Type="http://schemas.microsoft.com/office/2007/relationships/hdphoto" Target="../media/hdphoto11.wdp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jpe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microsoft.com/office/2007/relationships/hdphoto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microsoft.com/office/2007/relationships/hdphoto" Target="../media/hdphoto3.wdp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microsoft.com/office/2007/relationships/hdphoto" Target="../media/hdphoto4.wdp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jpeg"/><Relationship Id="rId3" Type="http://schemas.openxmlformats.org/officeDocument/2006/relationships/image" Target="../media/image25.png"/><Relationship Id="rId2" Type="http://schemas.microsoft.com/office/2007/relationships/hdphoto" Target="../media/hdphoto5.wdp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microsoft.com/office/2007/relationships/hdphoto" Target="../media/hdphoto6.wdp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jpeg"/><Relationship Id="rId3" Type="http://schemas.openxmlformats.org/officeDocument/2006/relationships/image" Target="../media/image31.png"/><Relationship Id="rId2" Type="http://schemas.microsoft.com/office/2007/relationships/hdphoto" Target="../media/hdphoto7.wdp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8.wdp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6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284" b="12120"/>
          <a:stretch>
            <a:fillRect/>
          </a:stretch>
        </p:blipFill>
        <p:spPr>
          <a:xfrm>
            <a:off x="1" y="1303"/>
            <a:ext cx="12192000" cy="6873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15357"/>
            <a:ext cx="9144000" cy="4227285"/>
          </a:xfrm>
        </p:spPr>
        <p:txBody>
          <a:bodyPr>
            <a:noAutofit/>
          </a:bodyPr>
          <a:lstStyle/>
          <a:p>
            <a:r>
              <a:rPr lang="en-US" altLang="zh-CN" sz="30000" dirty="0" smtClean="0">
                <a:solidFill>
                  <a:schemeClr val="bg1">
                    <a:alpha val="50000"/>
                  </a:schemeClr>
                </a:solidFill>
                <a:latin typeface="Shunpu" panose="02000609000000000000" pitchFamily="49" charset="-128"/>
                <a:ea typeface="Shunpu" panose="02000609000000000000" pitchFamily="49" charset="-128"/>
              </a:rPr>
              <a:t>2016</a:t>
            </a:r>
            <a:endParaRPr lang="zh-CN" altLang="en-US" sz="30000" dirty="0">
              <a:solidFill>
                <a:schemeClr val="bg1">
                  <a:alpha val="50000"/>
                </a:schemeClr>
              </a:solidFill>
              <a:latin typeface="Shunpu" panose="02000609000000000000" pitchFamily="49" charset="-128"/>
              <a:ea typeface="Shunpu" panose="02000609000000000000" pitchFamily="49" charset="-128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091883"/>
            <a:ext cx="9144000" cy="689542"/>
          </a:xfrm>
        </p:spPr>
        <p:txBody>
          <a:bodyPr>
            <a:no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全景超市购物系统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62312" y="2901495"/>
            <a:ext cx="5667375" cy="1045029"/>
          </a:xfrm>
          <a:prstGeom prst="rect">
            <a:avLst/>
          </a:prstGeom>
          <a:noFill/>
          <a:ln w="5715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493500" y="257175"/>
            <a:ext cx="304800" cy="203200"/>
            <a:chOff x="11379200" y="257175"/>
            <a:chExt cx="304800" cy="2032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79200" y="2571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379200" y="3587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1379200" y="4603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sho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" y="203200"/>
            <a:ext cx="1111885" cy="1111885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2E8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2E8CE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t="15446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遇到问题与解决方法：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1.gridview</a:t>
            </a:r>
            <a:r>
              <a:rPr lang="zh-CN" altLang="en-US"/>
              <a:t>数据库的绑定，修改、删除操作图片的显示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通过查阅资料学习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（修改部分由于时间紧迫还未能实现）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/>
              <a:t>图片显示成功后由于不明原因又无法显示，表格已经根据图片大小做了改变，但是图片加载不出来。（未解决）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t="15446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遇到问题与解决方法：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7010"/>
            <a:ext cx="10515600" cy="470027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代码都在一个文件里，杂乱无章</a:t>
            </a:r>
            <a:r>
              <a:rPr lang="en-US" altLang="zh-CN"/>
              <a:t>——</a:t>
            </a:r>
            <a:r>
              <a:rPr lang="zh-CN" altLang="en-US"/>
              <a:t>分层 </a:t>
            </a:r>
            <a:r>
              <a:rPr lang="en-US" altLang="zh-CN"/>
              <a:t>Model DAL </a:t>
            </a:r>
            <a:r>
              <a:rPr lang="zh-CN" altLang="en-US"/>
              <a:t>（</a:t>
            </a:r>
            <a:r>
              <a:rPr lang="en-US" altLang="zh-CN"/>
              <a:t>controller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2.SQL</a:t>
            </a:r>
            <a:r>
              <a:rPr lang="zh-CN" altLang="en-US"/>
              <a:t>注入式攻击</a:t>
            </a:r>
            <a:r>
              <a:rPr lang="en-US" altLang="zh-CN"/>
              <a:t>——</a:t>
            </a:r>
            <a:r>
              <a:rPr lang="zh-CN" altLang="en-US"/>
              <a:t>数组封装后操作数据库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// comm.CommandText = "select UserName from [User] where UserName='"+Uname+"'and Password='"+Pwd+"'";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//SQL注入式攻击  1'or 1=1 or '1'='2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comm.CommandText = "select UserName from [User] where UserName=@username and Password=@password";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SqlParameter[] param =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           new SqlParameter("@username",Uname),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           new SqlParameter("@password",Pwd)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           };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comm.Parameters.AddRange(param);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20000"/>
                    </a14:imgEffect>
                  </a14:imgLayer>
                </a14:imgProps>
              </a:ext>
            </a:extLst>
          </a:blip>
          <a:srcRect l="2" t="132" r="47878" b="367"/>
          <a:stretch>
            <a:fillRect/>
          </a:stretch>
        </p:blipFill>
        <p:spPr>
          <a:xfrm>
            <a:off x="0" y="-29029"/>
            <a:ext cx="5410200" cy="688702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136900" y="1724819"/>
            <a:ext cx="8356600" cy="4155281"/>
          </a:xfrm>
          <a:prstGeom prst="rect">
            <a:avLst/>
          </a:prstGeom>
          <a:noFill/>
          <a:ln w="3810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38800" y="948799"/>
            <a:ext cx="5207000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i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还可以改进的地方</a:t>
            </a:r>
            <a:endParaRPr lang="zh-CN" altLang="en-US" sz="4400" b="1" i="1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803900" y="2139731"/>
            <a:ext cx="2946400" cy="319405"/>
            <a:chOff x="5803900" y="3364011"/>
            <a:chExt cx="2946400" cy="319405"/>
          </a:xfrm>
        </p:grpSpPr>
        <p:sp>
          <p:nvSpPr>
            <p:cNvPr id="17" name="圆角矩形 16"/>
            <p:cNvSpPr/>
            <p:nvPr/>
          </p:nvSpPr>
          <p:spPr>
            <a:xfrm>
              <a:off x="5803900" y="3378200"/>
              <a:ext cx="571500" cy="279400"/>
            </a:xfrm>
            <a:prstGeom prst="roundRect">
              <a:avLst/>
            </a:prstGeom>
            <a:solidFill>
              <a:srgbClr val="42E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Bauhaus 93" pitchFamily="82" charset="0"/>
                </a:rPr>
                <a:t>01</a:t>
              </a:r>
              <a:endParaRPr lang="zh-CN" altLang="en-US" dirty="0">
                <a:latin typeface="Bauhaus 93" pitchFamily="82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89700" y="3364011"/>
              <a:ext cx="226060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搜索功能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03900" y="2668447"/>
            <a:ext cx="2946400" cy="319405"/>
            <a:chOff x="5803900" y="4536617"/>
            <a:chExt cx="2946400" cy="319405"/>
          </a:xfrm>
        </p:grpSpPr>
        <p:sp>
          <p:nvSpPr>
            <p:cNvPr id="21" name="圆角矩形 20"/>
            <p:cNvSpPr/>
            <p:nvPr/>
          </p:nvSpPr>
          <p:spPr>
            <a:xfrm>
              <a:off x="5803900" y="4550806"/>
              <a:ext cx="571500" cy="279400"/>
            </a:xfrm>
            <a:prstGeom prst="roundRect">
              <a:avLst/>
            </a:prstGeom>
            <a:solidFill>
              <a:srgbClr val="42E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Bauhaus 93" pitchFamily="82" charset="0"/>
                </a:rPr>
                <a:t>02</a:t>
              </a:r>
              <a:endParaRPr lang="zh-CN" altLang="en-US" dirty="0">
                <a:latin typeface="Bauhaus 93" pitchFamily="82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89700" y="4536617"/>
              <a:ext cx="226060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个人订单查询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03900" y="3135807"/>
            <a:ext cx="2946400" cy="319405"/>
            <a:chOff x="5803900" y="4536617"/>
            <a:chExt cx="2946400" cy="319405"/>
          </a:xfrm>
        </p:grpSpPr>
        <p:sp>
          <p:nvSpPr>
            <p:cNvPr id="3" name="圆角矩形 2"/>
            <p:cNvSpPr/>
            <p:nvPr/>
          </p:nvSpPr>
          <p:spPr>
            <a:xfrm>
              <a:off x="5803900" y="4550806"/>
              <a:ext cx="571500" cy="279400"/>
            </a:xfrm>
            <a:prstGeom prst="roundRect">
              <a:avLst/>
            </a:prstGeom>
            <a:solidFill>
              <a:srgbClr val="42E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latin typeface="Bauhaus 93" pitchFamily="82" charset="0"/>
                </a:rPr>
                <a:t>03</a:t>
              </a:r>
              <a:endParaRPr lang="zh-CN" altLang="en-US" dirty="0">
                <a:latin typeface="Bauhaus 93" pitchFamily="82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489700" y="4536617"/>
              <a:ext cx="226060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界面加精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03900" y="3642537"/>
            <a:ext cx="2946400" cy="319405"/>
            <a:chOff x="5803900" y="4536617"/>
            <a:chExt cx="2946400" cy="319405"/>
          </a:xfrm>
        </p:grpSpPr>
        <p:sp>
          <p:nvSpPr>
            <p:cNvPr id="7" name="圆角矩形 6"/>
            <p:cNvSpPr/>
            <p:nvPr/>
          </p:nvSpPr>
          <p:spPr>
            <a:xfrm>
              <a:off x="5803900" y="4550806"/>
              <a:ext cx="571500" cy="279400"/>
            </a:xfrm>
            <a:prstGeom prst="roundRect">
              <a:avLst/>
            </a:prstGeom>
            <a:solidFill>
              <a:srgbClr val="42E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latin typeface="Bauhaus 93" pitchFamily="82" charset="0"/>
                </a:rPr>
                <a:t>04</a:t>
              </a:r>
              <a:endParaRPr lang="zh-CN" altLang="en-US" dirty="0">
                <a:latin typeface="Bauhaus 93" pitchFamily="82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489700" y="4536617"/>
              <a:ext cx="226060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锚点绑定区域选商品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10250" y="4135297"/>
            <a:ext cx="2978150" cy="319405"/>
            <a:chOff x="5772150" y="4536617"/>
            <a:chExt cx="2978150" cy="319405"/>
          </a:xfrm>
        </p:grpSpPr>
        <p:sp>
          <p:nvSpPr>
            <p:cNvPr id="27" name="圆角矩形 26"/>
            <p:cNvSpPr/>
            <p:nvPr/>
          </p:nvSpPr>
          <p:spPr>
            <a:xfrm>
              <a:off x="5772150" y="4555886"/>
              <a:ext cx="571500" cy="279400"/>
            </a:xfrm>
            <a:prstGeom prst="roundRect">
              <a:avLst/>
            </a:prstGeom>
            <a:solidFill>
              <a:srgbClr val="42E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latin typeface="Bauhaus 93" pitchFamily="82" charset="0"/>
                </a:rPr>
                <a:t>05</a:t>
              </a:r>
              <a:endParaRPr lang="zh-CN" altLang="en-US" dirty="0">
                <a:latin typeface="Bauhaus 93" pitchFamily="82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489700" y="4536617"/>
              <a:ext cx="2260600" cy="31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操作对象的思想</a:t>
              </a:r>
              <a:endParaRPr lang="zh-CN" altLang="en-US" sz="1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9" name="图片 28" descr="sho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" y="203200"/>
            <a:ext cx="1111885" cy="111188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29030"/>
            <a:ext cx="6819900" cy="6887030"/>
            <a:chOff x="0" y="-29030"/>
            <a:chExt cx="6819900" cy="688703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" t="132" r="34296" b="367"/>
            <a:stretch>
              <a:fillRect/>
            </a:stretch>
          </p:blipFill>
          <p:spPr>
            <a:xfrm>
              <a:off x="0" y="-29029"/>
              <a:ext cx="6819900" cy="688702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-29030"/>
              <a:ext cx="6819900" cy="6887029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5375275" y="-29030"/>
            <a:ext cx="6816725" cy="688703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1680038" y="2175480"/>
            <a:ext cx="2766350" cy="261242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全景超市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购物系统</a:t>
            </a:r>
            <a:endParaRPr lang="en-US" altLang="zh-CN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计算机科学与技术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22413" y="1885496"/>
            <a:ext cx="3081600" cy="3080206"/>
          </a:xfrm>
          <a:prstGeom prst="rect">
            <a:avLst/>
          </a:prstGeom>
          <a:noFill/>
          <a:ln w="3810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231116" y="3864647"/>
            <a:ext cx="1696864" cy="11513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223928" y="799781"/>
            <a:ext cx="1696864" cy="11513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238304" y="2843025"/>
            <a:ext cx="1696864" cy="115130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236628" y="4886269"/>
            <a:ext cx="1696864" cy="1151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5231116" y="1821403"/>
            <a:ext cx="1696864" cy="115130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361772" y="1127269"/>
            <a:ext cx="299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Introduction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61772" y="2148891"/>
            <a:ext cx="299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Our Team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361772" y="3170513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组长：黎慧源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61772" y="4192135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组员：夏雪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61772" y="5213757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组员：门璐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shoppi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" y="203200"/>
            <a:ext cx="1111885" cy="111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4000">
        <p14:flythrough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8" grpId="0"/>
      <p:bldP spid="9" grpId="0" bldLvl="0" animBg="1"/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-38100"/>
            <a:ext cx="12192000" cy="68961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0" y="0"/>
            <a:ext cx="6096000" cy="688527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0" y="4064732"/>
            <a:ext cx="9009773" cy="1601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500" i="1" dirty="0" smtClean="0">
                <a:solidFill>
                  <a:schemeClr val="bg1">
                    <a:alpha val="20000"/>
                  </a:schemeClr>
                </a:solidFill>
                <a:latin typeface="Shunpu" panose="02000609000000000000" pitchFamily="49" charset="-128"/>
                <a:ea typeface="Shunpu" panose="02000609000000000000" pitchFamily="49" charset="-128"/>
              </a:rPr>
              <a:t>AWESOME</a:t>
            </a:r>
            <a:r>
              <a:rPr lang="en-US" altLang="zh-CN" sz="88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2500" i="1" dirty="0">
              <a:solidFill>
                <a:schemeClr val="bg1">
                  <a:alpha val="20000"/>
                </a:schemeClr>
              </a:solidFill>
              <a:latin typeface="Shunpu" panose="02000609000000000000" pitchFamily="49" charset="-128"/>
              <a:ea typeface="Shunpu" panose="02000609000000000000" pitchFamily="49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4872" y="1839119"/>
            <a:ext cx="1823328" cy="813757"/>
          </a:xfrm>
          <a:prstGeom prst="rect">
            <a:avLst/>
          </a:prstGeom>
          <a:noFill/>
          <a:ln w="1905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95892" y="1786258"/>
            <a:ext cx="299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42E8CE"/>
                </a:solidFill>
                <a:latin typeface="微软雅黑" pitchFamily="34" charset="-122"/>
                <a:ea typeface="微软雅黑" pitchFamily="34" charset="-122"/>
              </a:rPr>
              <a:t>         OUR</a:t>
            </a:r>
            <a:endParaRPr lang="en-US" altLang="zh-CN" sz="2800" b="1" dirty="0" smtClean="0">
              <a:solidFill>
                <a:srgbClr val="42E8CE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SUPERMARKET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7814" y="2954944"/>
            <a:ext cx="35617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伴随着手机终端的广泛使用，传统的购物方式发生了翻天覆地的变化，方便快捷的网上购物极大地满足的人们的购物需求。但现阶段的网上购物方式过于单一，缺乏乐趣和参与感。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列表式的商品选购界面枯燥无聊，全景超市购物系统就正好弥补了这一缺陷。给用户更好的购物体验。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87425" y="4838700"/>
            <a:ext cx="681747" cy="0"/>
          </a:xfrm>
          <a:prstGeom prst="line">
            <a:avLst/>
          </a:prstGeom>
          <a:ln w="38100">
            <a:solidFill>
              <a:srgbClr val="42E8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375275" y="1461310"/>
            <a:ext cx="6118226" cy="43456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 cstate="email"/>
          <a:srcRect r="69341"/>
          <a:stretch>
            <a:fillRect/>
          </a:stretch>
        </p:blipFill>
        <p:spPr>
          <a:xfrm>
            <a:off x="5820593" y="3323983"/>
            <a:ext cx="622863" cy="6547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email"/>
          <a:srcRect l="67805"/>
          <a:stretch>
            <a:fillRect/>
          </a:stretch>
        </p:blipFill>
        <p:spPr>
          <a:xfrm>
            <a:off x="5880996" y="4657940"/>
            <a:ext cx="549747" cy="5502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 cstate="email"/>
          <a:srcRect l="31259" r="35108"/>
          <a:stretch>
            <a:fillRect/>
          </a:stretch>
        </p:blipFill>
        <p:spPr>
          <a:xfrm>
            <a:off x="5835689" y="2014046"/>
            <a:ext cx="614117" cy="588441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6651625" y="1846556"/>
            <a:ext cx="0" cy="975726"/>
          </a:xfrm>
          <a:prstGeom prst="line">
            <a:avLst/>
          </a:prstGeom>
          <a:ln w="19050">
            <a:solidFill>
              <a:srgbClr val="42E8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648450" y="3151448"/>
            <a:ext cx="0" cy="975726"/>
          </a:xfrm>
          <a:prstGeom prst="line">
            <a:avLst/>
          </a:prstGeom>
          <a:ln w="19050">
            <a:solidFill>
              <a:srgbClr val="42E8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51625" y="4443641"/>
            <a:ext cx="0" cy="975726"/>
          </a:xfrm>
          <a:prstGeom prst="line">
            <a:avLst/>
          </a:prstGeom>
          <a:ln w="19050">
            <a:solidFill>
              <a:srgbClr val="42E8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1"/>
          <p:cNvGrpSpPr/>
          <p:nvPr/>
        </p:nvGrpSpPr>
        <p:grpSpPr>
          <a:xfrm>
            <a:off x="6841247" y="1854988"/>
            <a:ext cx="4258553" cy="836421"/>
            <a:chOff x="6841247" y="1854988"/>
            <a:chExt cx="4258553" cy="836421"/>
          </a:xfrm>
        </p:grpSpPr>
        <p:sp>
          <p:nvSpPr>
            <p:cNvPr id="28" name="文本框 27"/>
            <p:cNvSpPr txBox="1"/>
            <p:nvPr/>
          </p:nvSpPr>
          <p:spPr>
            <a:xfrm>
              <a:off x="6841247" y="1854988"/>
              <a:ext cx="226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黎慧源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41247" y="2232501"/>
              <a:ext cx="4258553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三层结构；代码整合；界面美化</a:t>
              </a:r>
              <a:endPara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2"/>
          <p:cNvGrpSpPr/>
          <p:nvPr/>
        </p:nvGrpSpPr>
        <p:grpSpPr>
          <a:xfrm>
            <a:off x="6841247" y="3155902"/>
            <a:ext cx="4258553" cy="836421"/>
            <a:chOff x="6841247" y="3155902"/>
            <a:chExt cx="4258553" cy="836421"/>
          </a:xfrm>
        </p:grpSpPr>
        <p:sp>
          <p:nvSpPr>
            <p:cNvPr id="30" name="文本框 29"/>
            <p:cNvSpPr txBox="1"/>
            <p:nvPr/>
          </p:nvSpPr>
          <p:spPr>
            <a:xfrm>
              <a:off x="6841247" y="3155902"/>
              <a:ext cx="226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夏雪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841247" y="3533415"/>
              <a:ext cx="4258553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数据库部分</a:t>
              </a:r>
              <a:endParaRPr lang="en-US" altLang="zh-CN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3"/>
          <p:cNvGrpSpPr/>
          <p:nvPr/>
        </p:nvGrpSpPr>
        <p:grpSpPr>
          <a:xfrm>
            <a:off x="6841247" y="4464342"/>
            <a:ext cx="4258553" cy="836421"/>
            <a:chOff x="6841247" y="4464342"/>
            <a:chExt cx="4258553" cy="836421"/>
          </a:xfrm>
        </p:grpSpPr>
        <p:sp>
          <p:nvSpPr>
            <p:cNvPr id="32" name="文本框 31"/>
            <p:cNvSpPr txBox="1"/>
            <p:nvPr/>
          </p:nvSpPr>
          <p:spPr>
            <a:xfrm>
              <a:off x="6841247" y="4464342"/>
              <a:ext cx="226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门璐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841247" y="4841855"/>
              <a:ext cx="4258553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整体界面搭建；</a:t>
              </a:r>
              <a:r>
                <a:rPr lang="en-US" altLang="zh-CN" dirty="0" err="1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GridView</a:t>
              </a:r>
              <a:r>
                <a:rPr lang="zh-CN" altLang="en-US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数据库绑定</a:t>
              </a:r>
              <a:endParaRPr lang="en-US" altLang="zh-CN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 descr="shoppi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" y="203200"/>
            <a:ext cx="1111885" cy="111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9" grpId="0"/>
      <p:bldP spid="12" grpId="0" bldLvl="0" animBg="1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t="15446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493500" y="257175"/>
            <a:ext cx="304800" cy="203200"/>
            <a:chOff x="11379200" y="257175"/>
            <a:chExt cx="304800" cy="2032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379200" y="2571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379200" y="3587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1379200" y="4603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315266" y="774364"/>
            <a:ext cx="3251027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主页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28401" y="778809"/>
            <a:ext cx="3823487" cy="1015663"/>
          </a:xfrm>
          <a:prstGeom prst="rect">
            <a:avLst/>
          </a:prstGeom>
          <a:noFill/>
          <a:ln w="3810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37944" y="2944370"/>
            <a:ext cx="3280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Einstein</a:t>
            </a:r>
            <a:endParaRPr lang="zh-CN" altLang="en-US" sz="2800" b="1" i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06477" y="778772"/>
            <a:ext cx="55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＋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1510"/>
            <a:ext cx="8779510" cy="4936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4"/>
          <p:cNvPicPr>
            <a:picLocks noChangeAspect="1"/>
          </p:cNvPicPr>
          <p:nvPr/>
        </p:nvPicPr>
        <p:blipFill>
          <a:blip r:embed="rId4"/>
          <a:srcRect l="42666" t="38585" r="41401" b="29260"/>
          <a:stretch>
            <a:fillRect/>
          </a:stretch>
        </p:blipFill>
        <p:spPr>
          <a:xfrm>
            <a:off x="7369175" y="2586990"/>
            <a:ext cx="2493645" cy="2831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0" name=" 160"/>
          <p:cNvSpPr/>
          <p:nvPr/>
        </p:nvSpPr>
        <p:spPr>
          <a:xfrm>
            <a:off x="4845685" y="4153535"/>
            <a:ext cx="2239010" cy="88900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 descr="sho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" y="203200"/>
            <a:ext cx="1111885" cy="111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t="15446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493500" y="257175"/>
            <a:ext cx="304800" cy="203200"/>
            <a:chOff x="11379200" y="257175"/>
            <a:chExt cx="304800" cy="2032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379200" y="2571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379200" y="3587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1379200" y="4603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315266" y="774364"/>
            <a:ext cx="3251027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登录注册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28401" y="778809"/>
            <a:ext cx="3823487" cy="1015663"/>
          </a:xfrm>
          <a:prstGeom prst="rect">
            <a:avLst/>
          </a:prstGeom>
          <a:noFill/>
          <a:ln w="3810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37944" y="2944370"/>
            <a:ext cx="3280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Einstein</a:t>
            </a:r>
            <a:endParaRPr lang="zh-CN" altLang="en-US" sz="2800" b="1" i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06477" y="778772"/>
            <a:ext cx="55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＋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8180"/>
            <a:ext cx="8730615" cy="4908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sho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" y="203200"/>
            <a:ext cx="1111885" cy="111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t="15446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493500" y="257175"/>
            <a:ext cx="304800" cy="203200"/>
            <a:chOff x="11379200" y="257175"/>
            <a:chExt cx="304800" cy="2032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379200" y="2571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379200" y="3587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1379200" y="4603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315266" y="774364"/>
            <a:ext cx="3251027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购物车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28401" y="778809"/>
            <a:ext cx="3823487" cy="1015663"/>
          </a:xfrm>
          <a:prstGeom prst="rect">
            <a:avLst/>
          </a:prstGeom>
          <a:noFill/>
          <a:ln w="3810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37944" y="2944370"/>
            <a:ext cx="3280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Einstein</a:t>
            </a:r>
            <a:endParaRPr lang="zh-CN" altLang="en-US" sz="2800" b="1" i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06477" y="778772"/>
            <a:ext cx="55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＋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1948180"/>
            <a:ext cx="8731250" cy="4909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sho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" y="203200"/>
            <a:ext cx="1111885" cy="111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t="15446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493500" y="257175"/>
            <a:ext cx="304800" cy="203200"/>
            <a:chOff x="11379200" y="257175"/>
            <a:chExt cx="304800" cy="2032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379200" y="2571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379200" y="3587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1379200" y="4603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315266" y="774364"/>
            <a:ext cx="3251027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订单确认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28401" y="778809"/>
            <a:ext cx="3823487" cy="1015663"/>
          </a:xfrm>
          <a:prstGeom prst="rect">
            <a:avLst/>
          </a:prstGeom>
          <a:noFill/>
          <a:ln w="3810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37944" y="2944370"/>
            <a:ext cx="3280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Einstein</a:t>
            </a:r>
            <a:endParaRPr lang="zh-CN" altLang="en-US" sz="2800" b="1" i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06477" y="778772"/>
            <a:ext cx="55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＋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948180"/>
            <a:ext cx="8729980" cy="4908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sho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" y="203200"/>
            <a:ext cx="1111885" cy="111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t="15446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493500" y="257175"/>
            <a:ext cx="304800" cy="203200"/>
            <a:chOff x="11379200" y="257175"/>
            <a:chExt cx="304800" cy="2032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379200" y="2571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379200" y="3587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1379200" y="460375"/>
              <a:ext cx="304800" cy="0"/>
            </a:xfrm>
            <a:prstGeom prst="line">
              <a:avLst/>
            </a:prstGeom>
            <a:ln w="19050">
              <a:solidFill>
                <a:srgbClr val="42E8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315266" y="774364"/>
            <a:ext cx="3251027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个人中心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28401" y="778809"/>
            <a:ext cx="3823487" cy="1015663"/>
          </a:xfrm>
          <a:prstGeom prst="rect">
            <a:avLst/>
          </a:prstGeom>
          <a:noFill/>
          <a:ln w="3810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37944" y="2944370"/>
            <a:ext cx="3280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Einstein</a:t>
            </a:r>
            <a:endParaRPr lang="zh-CN" altLang="en-US" sz="2800" b="1" i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06477" y="778772"/>
            <a:ext cx="55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＋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948180"/>
            <a:ext cx="8729980" cy="4908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sho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" y="203200"/>
            <a:ext cx="1111885" cy="111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0">
        <p14:doors dir="ver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t="15446"/>
          <a:stretch>
            <a:fillRect/>
          </a:stretch>
        </p:blipFill>
        <p:spPr>
          <a:xfrm>
            <a:off x="0" y="-14514"/>
            <a:ext cx="12192000" cy="68725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220" y="-108585"/>
            <a:ext cx="10515600" cy="1325563"/>
          </a:xfrm>
        </p:spPr>
        <p:txBody>
          <a:bodyPr/>
          <a:p>
            <a:r>
              <a:rPr lang="zh-CN" altLang="en-US">
                <a:sym typeface="+mn-ea"/>
              </a:rPr>
              <a:t>遇到问题与解决方法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850265"/>
            <a:ext cx="10515600" cy="5953125"/>
          </a:xfrm>
        </p:spPr>
        <p:txBody>
          <a:bodyPr>
            <a:normAutofit lnSpcReduction="20000"/>
          </a:bodyPr>
          <a:p>
            <a:r>
              <a:rPr lang="en-US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1.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粗心大意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(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加起来估计花费了三四天的时间在这里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)</a:t>
            </a:r>
            <a:endParaRPr lang="en-US" altLang="zh-CN" sz="2400">
              <a:latin typeface="宋体" charset="0"/>
              <a:ea typeface="宋体" charset="0"/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  解决方法：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尚无</a:t>
            </a:r>
            <a:endParaRPr lang="zh-CN" altLang="en-US" sz="2400">
              <a:latin typeface="宋体" charset="0"/>
              <a:ea typeface="宋体" charset="0"/>
              <a:sym typeface="+mn-ea"/>
            </a:endParaRPr>
          </a:p>
          <a:p>
            <a:r>
              <a:rPr lang="en-US" altLang="zh-CN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2.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修改个人信息页面，一开始逻辑语句全写对了但是修改以后却无法保存，每次加载的都是最开始的数据。</a:t>
            </a:r>
            <a:endParaRPr lang="zh-CN" altLang="en-US" sz="2400">
              <a:latin typeface="宋体" charset="0"/>
              <a:ea typeface="宋体" charset="0"/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  解决方法：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因为少写了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if(!IsPostBack)(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即判断是否是第一次进入此页面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)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即可</a:t>
            </a:r>
            <a:endParaRPr lang="zh-CN" altLang="en-US" sz="2400">
              <a:latin typeface="宋体" charset="0"/>
              <a:ea typeface="宋体" charset="0"/>
              <a:sym typeface="+mn-ea"/>
            </a:endParaRPr>
          </a:p>
          <a:p>
            <a:r>
              <a:rPr lang="en-US" altLang="zh-CN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3.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商品加购物车按钮事件：从商品数据库传数据给购物车数据库一开始不会写，因为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session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不能直接从数据库里取数据</a:t>
            </a:r>
            <a:endParaRPr lang="zh-CN" altLang="en-US" sz="2400">
              <a:latin typeface="宋体" charset="0"/>
              <a:ea typeface="宋体" charset="0"/>
              <a:sym typeface="+mn-ea"/>
            </a:endParaRPr>
          </a:p>
          <a:p>
            <a:r>
              <a:rPr lang="zh-CN" altLang="en-US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解决方法：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需要创建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list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或者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table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暂时存数据</a:t>
            </a:r>
            <a:endParaRPr lang="zh-CN" altLang="en-US" sz="2400">
              <a:latin typeface="宋体" charset="0"/>
              <a:ea typeface="宋体" charset="0"/>
              <a:sym typeface="+mn-ea"/>
            </a:endParaRPr>
          </a:p>
          <a:p>
            <a:r>
              <a:rPr lang="en-US" altLang="zh-CN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4.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计算购物车总价：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思想：需要把数据库里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[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每个商品总价</a:t>
            </a:r>
            <a:r>
              <a:rPr lang="en-US" altLang="zh-CN" sz="2400">
                <a:latin typeface="宋体" charset="0"/>
                <a:ea typeface="宋体" charset="0"/>
                <a:sym typeface="+mn-ea"/>
              </a:rPr>
              <a:t>]</a:t>
            </a:r>
            <a:r>
              <a:rPr lang="zh-CN" altLang="en-US" sz="2400">
                <a:latin typeface="宋体" charset="0"/>
                <a:ea typeface="宋体" charset="0"/>
                <a:sym typeface="+mn-ea"/>
              </a:rPr>
              <a:t>这一列的数据全部取出来算加法</a:t>
            </a:r>
            <a:endParaRPr lang="zh-CN" altLang="en-US" sz="2400">
              <a:latin typeface="宋体" charset="0"/>
              <a:ea typeface="宋体" charset="0"/>
              <a:sym typeface="+mn-ea"/>
            </a:endParaRPr>
          </a:p>
          <a:p>
            <a:r>
              <a:rPr lang="zh-CN" altLang="en-US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解决方法：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先把当前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UserName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和每个商品的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TotalPrice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插入到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table,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然后从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table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里条件查询</a:t>
            </a:r>
            <a:r>
              <a:rPr lang="zh-CN" altLang="en-US" sz="20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DataRow[] dr = dt1.Select("UserName =UserName")；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再写一个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for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循环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(i&lt;dr)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for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循环里取出每一个对应的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Totalprice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，作为购物车总价的加数</a:t>
            </a:r>
            <a:endParaRPr lang="zh-CN" altLang="en-US" sz="240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r>
              <a:rPr lang="en-US" altLang="zh-CN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5.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语法明明是对的但始终报错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”Insert into 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附近语法错误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 ”</a:t>
            </a:r>
            <a:endParaRPr lang="en-US" altLang="zh-CN" sz="240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r>
              <a:rPr lang="zh-CN" altLang="en-US" sz="2400">
                <a:solidFill>
                  <a:srgbClr val="00B0F0"/>
                </a:solidFill>
                <a:latin typeface="宋体" charset="0"/>
                <a:ea typeface="宋体" charset="0"/>
                <a:sym typeface="+mn-ea"/>
              </a:rPr>
              <a:t>解决方法：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在张弛老师的指导下把表删了重新建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估计是之前的表有所差错</a:t>
            </a:r>
            <a:r>
              <a:rPr lang="en-US" altLang="zh-CN" sz="240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)</a:t>
            </a:r>
            <a:endParaRPr lang="en-US" altLang="zh-CN" sz="240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1554</Words>
  <Application>WPS 演示</Application>
  <PresentationFormat>宽屏</PresentationFormat>
  <Paragraphs>126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2016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夏雪工作遇到的可爱问题们：</vt:lpstr>
      <vt:lpstr>遇到问题与解决方法：</vt:lpstr>
      <vt:lpstr>遇到问题与解决方法：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xiaxue</dc:creator>
  <cp:lastModifiedBy>梨狸</cp:lastModifiedBy>
  <cp:revision>14</cp:revision>
  <dcterms:created xsi:type="dcterms:W3CDTF">2016-07-14T15:10:00Z</dcterms:created>
  <dcterms:modified xsi:type="dcterms:W3CDTF">2016-07-18T16:18:35Z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